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4"/>
  </p:notesMasterIdLst>
  <p:sldIdLst>
    <p:sldId id="282" r:id="rId5"/>
    <p:sldId id="283" r:id="rId6"/>
    <p:sldId id="284" r:id="rId7"/>
    <p:sldId id="285" r:id="rId8"/>
    <p:sldId id="286" r:id="rId9"/>
    <p:sldId id="287" r:id="rId10"/>
    <p:sldId id="288" r:id="rId11"/>
    <p:sldId id="291" r:id="rId12"/>
    <p:sldId id="289" r:id="rId13"/>
    <p:sldId id="292" r:id="rId14"/>
    <p:sldId id="293" r:id="rId15"/>
    <p:sldId id="294" r:id="rId16"/>
    <p:sldId id="295" r:id="rId17"/>
    <p:sldId id="296" r:id="rId18"/>
    <p:sldId id="310" r:id="rId19"/>
    <p:sldId id="297" r:id="rId20"/>
    <p:sldId id="298" r:id="rId21"/>
    <p:sldId id="299" r:id="rId22"/>
    <p:sldId id="300" r:id="rId23"/>
    <p:sldId id="301" r:id="rId24"/>
    <p:sldId id="302" r:id="rId25"/>
    <p:sldId id="303" r:id="rId26"/>
    <p:sldId id="304" r:id="rId27"/>
    <p:sldId id="305" r:id="rId28"/>
    <p:sldId id="306" r:id="rId29"/>
    <p:sldId id="307" r:id="rId30"/>
    <p:sldId id="308" r:id="rId31"/>
    <p:sldId id="309" r:id="rId32"/>
    <p:sldId id="281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82"/>
            <p14:sldId id="283"/>
            <p14:sldId id="284"/>
            <p14:sldId id="285"/>
            <p14:sldId id="286"/>
            <p14:sldId id="287"/>
            <p14:sldId id="288"/>
            <p14:sldId id="291"/>
            <p14:sldId id="289"/>
            <p14:sldId id="292"/>
            <p14:sldId id="293"/>
            <p14:sldId id="294"/>
            <p14:sldId id="295"/>
            <p14:sldId id="296"/>
            <p14:sldId id="310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281"/>
          </p14:sldIdLst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B4A6"/>
    <a:srgbClr val="734F29"/>
    <a:srgbClr val="D24726"/>
    <a:srgbClr val="DD462F"/>
    <a:srgbClr val="AEB785"/>
    <a:srgbClr val="EFD5A2"/>
    <a:srgbClr val="3B3026"/>
    <a:srgbClr val="ECE1CA"/>
    <a:srgbClr val="7955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7407" autoAdjust="0"/>
  </p:normalViewPr>
  <p:slideViewPr>
    <p:cSldViewPr snapToGrid="0">
      <p:cViewPr>
        <p:scale>
          <a:sx n="60" d="100"/>
          <a:sy n="60" d="100"/>
        </p:scale>
        <p:origin x="-690" y="-2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commentAuthors" Target="commentAuthors.xml"/></Relationships>
</file>

<file path=ppt/media/hdphoto1.wdp>
</file>

<file path=ppt/media/image1.png>
</file>

<file path=ppt/media/image2.png>
</file>

<file path=ppt/media/image4.png>
</file>

<file path=ppt/media/image6.png>
</file>

<file path=ppt/media/image7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19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your purpose should be clear, and you should understand your audience, even though the purpose and audience differ considerably from </a:t>
            </a:r>
            <a:r>
              <a:rPr lang="en-US" dirty="0" smtClean="0"/>
              <a:t>those of </a:t>
            </a:r>
            <a:r>
              <a:rPr lang="en-US" dirty="0" smtClean="0"/>
              <a:t>academic writing.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284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will write a variety of documents for internal and external audiences.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28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increasing use of electronic communication, employees may even be writing more than they have in the past. As </a:t>
            </a:r>
            <a:r>
              <a:rPr lang="en-US" dirty="0" smtClean="0"/>
              <a:t>an employee</a:t>
            </a:r>
            <a:r>
              <a:rPr lang="en-US" dirty="0" smtClean="0"/>
              <a:t>, you may be writing to readers in the following groups: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10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body and conclusion</a:t>
            </a:r>
            <a:r>
              <a:rPr lang="en-US" baseline="0" dirty="0" smtClean="0"/>
              <a:t> are fine but the introduction practically invites legal action.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Given the serious nature of complaint, the customer services representative should certainly have made a stronger effort to establish a tone of sincerely apologetic concern.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letter seems abrupt and rather impersonal p certainly not what the context requires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91B74-9263-413B-843A-4211C67814F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37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content has inappropriate tone,</a:t>
            </a:r>
            <a:r>
              <a:rPr lang="en-US" baseline="0" dirty="0" smtClean="0"/>
              <a:t> so much that it can result in negative consequences.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91B74-9263-413B-843A-4211C67814F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94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email has the same thing to say but it would be much better received because it properly reflects the nature of professional; relationship.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91B74-9263-413B-843A-4211C67814F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2836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Technical documents should assume a three-part structure that consists of a beginning, a middle, and an end.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78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you are planning your writing projects, you may find it useful to use familiar patterns of organization to arrange the sections, and even paragraphs, of longer documents. </a:t>
            </a:r>
          </a:p>
          <a:p>
            <a:r>
              <a:rPr lang="en-US" dirty="0" smtClean="0"/>
              <a:t>You should use the pattern that is most appropriate to the purpose of your document and to the topic that you are writing about.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34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2" y="5110609"/>
            <a:ext cx="6705599" cy="113779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600"/>
              </a:spcBef>
              <a:buNone/>
              <a:defRPr sz="2800">
                <a:solidFill>
                  <a:srgbClr val="D24726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4167753" cy="435133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Aft>
                <a:spcPts val="1200"/>
              </a:spcAft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spcAft>
                <a:spcPts val="1200"/>
              </a:spcAft>
              <a:defRPr sz="1400">
                <a:solidFill>
                  <a:schemeClr val="bg1">
                    <a:lumMod val="50000"/>
                  </a:schemeClr>
                </a:solidFill>
              </a:defRPr>
            </a:lvl2pPr>
            <a:lvl3pPr>
              <a:lnSpc>
                <a:spcPct val="150000"/>
              </a:lnSpc>
              <a:spcAft>
                <a:spcPts val="1200"/>
              </a:spcAft>
              <a:defRPr sz="1200">
                <a:solidFill>
                  <a:schemeClr val="bg1">
                    <a:lumMod val="50000"/>
                  </a:schemeClr>
                </a:solidFill>
              </a:defRPr>
            </a:lvl3pPr>
            <a:lvl4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4pPr>
            <a:lvl5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anchor="ctr">
            <a:noAutofit/>
          </a:bodyPr>
          <a:lstStyle>
            <a:lvl1pPr algn="l">
              <a:defRPr sz="4800">
                <a:solidFill>
                  <a:srgbClr val="D247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737851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1" y="2193927"/>
            <a:ext cx="5156200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4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4" y="2193927"/>
            <a:ext cx="5157787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Click to edit Master text styles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Second level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Third level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Fourth level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6" Type="http://schemas.openxmlformats.org/officeDocument/2006/relationships/image" Target="../media/image2.png"/><Relationship Id="rId5" Type="http://schemas.openxmlformats.org/officeDocument/2006/relationships/image" Target="../media/image15.emf"/><Relationship Id="rId4" Type="http://schemas.openxmlformats.org/officeDocument/2006/relationships/notesSlide" Target="../notesSlides/notesSlide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33536" y="117839"/>
            <a:ext cx="10144259" cy="1396167"/>
          </a:xfrm>
        </p:spPr>
        <p:txBody>
          <a:bodyPr/>
          <a:lstStyle/>
          <a:p>
            <a:r>
              <a:rPr lang="en-US" b="1" dirty="0" smtClean="0"/>
              <a:t>T</a:t>
            </a:r>
            <a:r>
              <a:rPr lang="en-US" dirty="0" smtClean="0"/>
              <a:t>echnical and </a:t>
            </a:r>
            <a:r>
              <a:rPr lang="en-US" b="1" dirty="0" smtClean="0"/>
              <a:t>B</a:t>
            </a:r>
            <a:r>
              <a:rPr lang="en-US" dirty="0" smtClean="0"/>
              <a:t>usiness </a:t>
            </a:r>
            <a:r>
              <a:rPr lang="en-US" b="1" dirty="0" smtClean="0"/>
              <a:t>W</a:t>
            </a:r>
            <a:r>
              <a:rPr lang="en-US" dirty="0" smtClean="0"/>
              <a:t>riting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0839" y="1896256"/>
            <a:ext cx="7442617" cy="4961744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2899347" y="2067606"/>
            <a:ext cx="6705599" cy="1137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None/>
              <a:defRPr sz="2800" kern="1200">
                <a:solidFill>
                  <a:srgbClr val="D2472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/>
              <a:t>CHAPTER: 1</a:t>
            </a:r>
            <a:endParaRPr lang="en-US" b="1" dirty="0"/>
          </a:p>
        </p:txBody>
      </p:sp>
      <p:pic>
        <p:nvPicPr>
          <p:cNvPr id="5" name="Slide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44000" y="52898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058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60728" y="932442"/>
            <a:ext cx="7754451" cy="43092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8232" y="4583975"/>
            <a:ext cx="2143125" cy="21431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76638" y="5447764"/>
            <a:ext cx="60340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Lucida Sans" panose="020B0602030504020204" pitchFamily="34" charset="0"/>
              </a:rPr>
              <a:t>THINGS TO CONSIDER</a:t>
            </a:r>
            <a:endParaRPr lang="en-US" sz="4000" b="1" dirty="0">
              <a:latin typeface="Lucida Sans" panose="020B0602030504020204" pitchFamily="34" charset="0"/>
            </a:endParaRPr>
          </a:p>
        </p:txBody>
      </p:sp>
      <p:pic>
        <p:nvPicPr>
          <p:cNvPr id="5" name="Slide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945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715" y="1094844"/>
            <a:ext cx="10515600" cy="1006911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Purpose</a:t>
            </a:r>
            <a:r>
              <a:rPr lang="en-US" dirty="0" smtClean="0">
                <a:solidFill>
                  <a:schemeClr val="tx1"/>
                </a:solidFill>
              </a:rPr>
              <a:t> of Technical Writing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715" y="2197917"/>
            <a:ext cx="11115040" cy="52832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1" dirty="0">
                <a:solidFill>
                  <a:schemeClr val="tx1"/>
                </a:solidFill>
              </a:rPr>
              <a:t>People in the working world communicate technical information for a number of purposes, many of which fall into one of two categories: </a:t>
            </a:r>
          </a:p>
          <a:p>
            <a:pPr marL="342900" indent="-342900"/>
            <a:r>
              <a:rPr lang="en-US" sz="2400" dirty="0" smtClean="0">
                <a:solidFill>
                  <a:schemeClr val="tx1"/>
                </a:solidFill>
              </a:rPr>
              <a:t>To </a:t>
            </a:r>
            <a:r>
              <a:rPr lang="en-US" sz="2400" dirty="0">
                <a:solidFill>
                  <a:schemeClr val="tx1"/>
                </a:solidFill>
              </a:rPr>
              <a:t>help others </a:t>
            </a:r>
            <a:r>
              <a:rPr lang="en-US" sz="2400" b="1" dirty="0">
                <a:solidFill>
                  <a:srgbClr val="C00000"/>
                </a:solidFill>
              </a:rPr>
              <a:t>learn</a:t>
            </a:r>
            <a:r>
              <a:rPr lang="en-US" sz="2400" dirty="0">
                <a:solidFill>
                  <a:schemeClr val="tx1"/>
                </a:solidFill>
              </a:rPr>
              <a:t> about a subject, carry out a task, or make a decision</a:t>
            </a:r>
            <a:r>
              <a:rPr lang="en-US" sz="2400" dirty="0" smtClean="0">
                <a:solidFill>
                  <a:schemeClr val="tx1"/>
                </a:solidFill>
              </a:rPr>
              <a:t>.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/>
            <a:r>
              <a:rPr lang="en-US" sz="2400" dirty="0">
                <a:solidFill>
                  <a:schemeClr val="tx1"/>
                </a:solidFill>
              </a:rPr>
              <a:t>To </a:t>
            </a:r>
            <a:r>
              <a:rPr lang="en-US" sz="2400" b="1" dirty="0">
                <a:solidFill>
                  <a:srgbClr val="C00000"/>
                </a:solidFill>
              </a:rPr>
              <a:t>reinforce </a:t>
            </a:r>
            <a:r>
              <a:rPr lang="en-US" sz="2400" dirty="0">
                <a:solidFill>
                  <a:schemeClr val="tx1"/>
                </a:solidFill>
              </a:rPr>
              <a:t>or change attitudes and motivate readers to take action. </a:t>
            </a:r>
          </a:p>
          <a:p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70114" y="5399315"/>
            <a:ext cx="11557726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srgbClr val="990000"/>
                </a:solidFill>
              </a:rPr>
              <a:t>TW is done by an informed writer conveying needed information to an uninformed reader.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98715" y="779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chemeClr val="bg1"/>
                </a:solidFill>
                <a:latin typeface="+mn-lt"/>
              </a:rPr>
              <a:t>Q1</a:t>
            </a:r>
            <a:r>
              <a:rPr lang="en-US" sz="3200" dirty="0" smtClean="0">
                <a:solidFill>
                  <a:schemeClr val="bg1"/>
                </a:solidFill>
                <a:latin typeface="+mn-lt"/>
              </a:rPr>
              <a:t>. Am I writing primarily to create a record or provide information, to request or to persuade?</a:t>
            </a:r>
            <a:endParaRPr lang="en-US" sz="32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" name="Slide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213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159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439" y="698726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Audience</a:t>
            </a:r>
            <a:r>
              <a:rPr lang="en-US" dirty="0" smtClean="0">
                <a:solidFill>
                  <a:schemeClr val="tx1"/>
                </a:solidFill>
              </a:rPr>
              <a:t> of Technical Writing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44688"/>
            <a:ext cx="11277600" cy="49133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As an employee, you may be writing to readers in the following groups: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</a:rPr>
              <a:t>Supervisors and their Superiors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</a:rPr>
              <a:t>Colleagues in your own department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</a:rPr>
              <a:t>Subordinates in your department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</a:rPr>
              <a:t>Employees and other departments or branches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</a:rPr>
              <a:t>Clients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</a:rPr>
              <a:t>Subcontractors and vendors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</a:rPr>
              <a:t>Professors/ Members of selection committees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solidFill>
                  <a:schemeClr val="tx1"/>
                </a:solidFill>
              </a:rPr>
              <a:t>HR Manager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089081" y="359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</a:rPr>
              <a:t>Q2. Who will read what I have written</a:t>
            </a:r>
            <a:r>
              <a:rPr lang="en-US" sz="3200" dirty="0" smtClean="0">
                <a:solidFill>
                  <a:srgbClr val="C00000"/>
                </a:solidFill>
              </a:rPr>
              <a:t>?</a:t>
            </a:r>
            <a:endParaRPr lang="en-US" sz="3200" dirty="0">
              <a:solidFill>
                <a:srgbClr val="C00000"/>
              </a:solidFill>
            </a:endParaRPr>
          </a:p>
        </p:txBody>
      </p:sp>
      <p:pic>
        <p:nvPicPr>
          <p:cNvPr id="5" name="Slide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532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284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183" y="662781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Tone</a:t>
            </a:r>
            <a:r>
              <a:rPr lang="en-US" dirty="0" smtClean="0">
                <a:solidFill>
                  <a:schemeClr val="tx1"/>
                </a:solidFill>
              </a:rPr>
              <a:t> in Technical Writing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703" y="2177886"/>
            <a:ext cx="11338560" cy="547624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1" dirty="0">
                <a:solidFill>
                  <a:schemeClr val="tx1"/>
                </a:solidFill>
              </a:rPr>
              <a:t>Tone refers to the writer’s attitude/ emotional character towards the reader and the subject of the message</a:t>
            </a:r>
            <a:r>
              <a:rPr lang="en-US" sz="2400" b="1" dirty="0" smtClean="0">
                <a:solidFill>
                  <a:schemeClr val="tx1"/>
                </a:solidFill>
              </a:rPr>
              <a:t>.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74914" y="0"/>
            <a:ext cx="111056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  <a:latin typeface="+mn-lt"/>
              </a:rPr>
              <a:t>Q3. Is your tone appropriate to your purpose and your intended audience?</a:t>
            </a:r>
            <a:endParaRPr lang="en-US" sz="3200" dirty="0">
              <a:solidFill>
                <a:schemeClr val="bg1"/>
              </a:solidFill>
              <a:latin typeface="+mn-lt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463765" y="3615265"/>
          <a:ext cx="9527904" cy="21178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40761"/>
                <a:gridCol w="598714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Factual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Usually serious to a lighter tone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Neutral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Appropriate to the target audience</a:t>
                      </a:r>
                      <a:endParaRPr lang="en-US" sz="2800" dirty="0"/>
                    </a:p>
                  </a:txBody>
                  <a:tcPr/>
                </a:tc>
              </a:tr>
              <a:tr h="563397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Sincere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Avoids a strong emotion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Non-discriminative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Slide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885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7598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7852"/>
            <a:ext cx="10515600" cy="708436"/>
          </a:xfrm>
        </p:spPr>
        <p:txBody>
          <a:bodyPr/>
          <a:lstStyle/>
          <a:p>
            <a:pPr algn="ctr"/>
            <a:r>
              <a:rPr lang="en-US" b="1" dirty="0" smtClean="0"/>
              <a:t>Tone</a:t>
            </a:r>
            <a:r>
              <a:rPr lang="en-US" dirty="0" smtClean="0"/>
              <a:t> in Technical Writing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1277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Polite tone (especially those who outrank you)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Don’t sound too tough or demanding about potentially sensitive issues.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Phrase your sentences in a nonthreatening way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Emphasize the reader’s viewpoint – the “you” approach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622583"/>
              </p:ext>
            </p:extLst>
          </p:nvPr>
        </p:nvGraphicFramePr>
        <p:xfrm>
          <a:off x="585951" y="3894083"/>
          <a:ext cx="11054151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85598"/>
                <a:gridCol w="5168553"/>
              </a:tblGrid>
              <a:tr h="349507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Writer-centered Perspective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Reader-centered</a:t>
                      </a:r>
                      <a:r>
                        <a:rPr lang="en-US" sz="2400" b="1" baseline="0" dirty="0" smtClean="0"/>
                        <a:t> Perspective</a:t>
                      </a:r>
                      <a:endParaRPr lang="en-US" sz="2400" b="1" dirty="0"/>
                    </a:p>
                  </a:txBody>
                  <a:tcPr/>
                </a:tc>
              </a:tr>
              <a:tr h="2027138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If I can answer any questions, I’ll be happy to do so.</a:t>
                      </a:r>
                    </a:p>
                    <a:p>
                      <a:r>
                        <a:rPr lang="en-US" sz="2400" dirty="0" smtClean="0"/>
                        <a:t>We shipped the order this morning</a:t>
                      </a:r>
                    </a:p>
                    <a:p>
                      <a:endParaRPr lang="en-US" sz="2400" dirty="0" smtClean="0"/>
                    </a:p>
                    <a:p>
                      <a:r>
                        <a:rPr lang="en-US" sz="2400" dirty="0" smtClean="0"/>
                        <a:t>I’m</a:t>
                      </a:r>
                      <a:r>
                        <a:rPr lang="en-US" sz="2400" baseline="0" dirty="0" smtClean="0"/>
                        <a:t> happy to report that . . .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If you have any questions, please</a:t>
                      </a:r>
                      <a:r>
                        <a:rPr lang="en-US" sz="2400" baseline="0" dirty="0" smtClean="0"/>
                        <a:t> ask.</a:t>
                      </a:r>
                    </a:p>
                    <a:p>
                      <a:endParaRPr lang="en-US" sz="2400" baseline="0" dirty="0" smtClean="0"/>
                    </a:p>
                    <a:p>
                      <a:r>
                        <a:rPr lang="en-US" sz="2400" baseline="0" dirty="0" smtClean="0"/>
                        <a:t>Your order was shipped this morning.</a:t>
                      </a:r>
                    </a:p>
                    <a:p>
                      <a:r>
                        <a:rPr lang="en-US" sz="2400" baseline="0" dirty="0" smtClean="0"/>
                        <a:t>You’ll be glad to know that . . . 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Slide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41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Examples</a:t>
            </a:r>
            <a:endParaRPr lang="en-US" dirty="0"/>
          </a:p>
        </p:txBody>
      </p:sp>
      <p:pic>
        <p:nvPicPr>
          <p:cNvPr id="3" name="Slide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48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485138" y="-9376"/>
            <a:ext cx="11554594" cy="708073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4546" y="193183"/>
            <a:ext cx="2653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EXAMPLE 1. 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6298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48009" y="0"/>
            <a:ext cx="11840221" cy="692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0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485138" y="104156"/>
            <a:ext cx="11221724" cy="66496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4546" y="193183"/>
            <a:ext cx="2653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EXAMPLE 2. 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49718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242520" y="1"/>
            <a:ext cx="12141383" cy="661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6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Technical and Business Writing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441" y="1452138"/>
            <a:ext cx="1100836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u="sng" dirty="0">
                <a:solidFill>
                  <a:schemeClr val="tx1"/>
                </a:solidFill>
              </a:rPr>
              <a:t>Text Book:</a:t>
            </a:r>
            <a:endParaRPr lang="en-US" sz="2400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William S. Pfeiffer. </a:t>
            </a:r>
            <a:r>
              <a:rPr lang="en-US" sz="2400" b="1" dirty="0">
                <a:solidFill>
                  <a:schemeClr val="tx1"/>
                </a:solidFill>
              </a:rPr>
              <a:t>Technical Communication: A Practical Approach </a:t>
            </a:r>
            <a:r>
              <a:rPr lang="en-US" sz="2400" dirty="0">
                <a:solidFill>
                  <a:schemeClr val="tx1"/>
                </a:solidFill>
              </a:rPr>
              <a:t>8</a:t>
            </a:r>
            <a:r>
              <a:rPr lang="en-US" sz="2400" baseline="30000" dirty="0">
                <a:solidFill>
                  <a:schemeClr val="tx1"/>
                </a:solidFill>
              </a:rPr>
              <a:t>th</a:t>
            </a:r>
            <a:r>
              <a:rPr lang="en-US" sz="2400" dirty="0">
                <a:solidFill>
                  <a:schemeClr val="tx1"/>
                </a:solidFill>
              </a:rPr>
              <a:t> Edition</a:t>
            </a:r>
          </a:p>
          <a:p>
            <a:pPr marL="0" indent="0">
              <a:buNone/>
            </a:pPr>
            <a:r>
              <a:rPr lang="en-US" sz="2400" b="1" u="sng" dirty="0">
                <a:solidFill>
                  <a:schemeClr val="tx1"/>
                </a:solidFill>
              </a:rPr>
              <a:t> </a:t>
            </a:r>
            <a:r>
              <a:rPr lang="en-US" sz="2400" b="1" u="sng" dirty="0" smtClean="0">
                <a:solidFill>
                  <a:schemeClr val="tx1"/>
                </a:solidFill>
              </a:rPr>
              <a:t>Reference </a:t>
            </a:r>
            <a:r>
              <a:rPr lang="en-US" sz="2400" b="1" u="sng" dirty="0">
                <a:solidFill>
                  <a:schemeClr val="tx1"/>
                </a:solidFill>
              </a:rPr>
              <a:t>Books</a:t>
            </a:r>
            <a:r>
              <a:rPr lang="en-US" sz="2400" b="1" dirty="0">
                <a:solidFill>
                  <a:schemeClr val="tx1"/>
                </a:solidFill>
              </a:rPr>
              <a:t>: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Gerald J. </a:t>
            </a:r>
            <a:r>
              <a:rPr lang="en-US" sz="2400" dirty="0" err="1">
                <a:solidFill>
                  <a:schemeClr val="tx1"/>
                </a:solidFill>
              </a:rPr>
              <a:t>Alred</a:t>
            </a:r>
            <a:r>
              <a:rPr lang="en-US" sz="2400" dirty="0">
                <a:solidFill>
                  <a:schemeClr val="tx1"/>
                </a:solidFill>
              </a:rPr>
              <a:t>, Walter E. </a:t>
            </a:r>
            <a:r>
              <a:rPr lang="en-US" sz="2400" dirty="0" err="1">
                <a:solidFill>
                  <a:schemeClr val="tx1"/>
                </a:solidFill>
              </a:rPr>
              <a:t>Oliu</a:t>
            </a:r>
            <a:r>
              <a:rPr lang="en-US" sz="2400" dirty="0">
                <a:solidFill>
                  <a:schemeClr val="tx1"/>
                </a:solidFill>
              </a:rPr>
              <a:t>, Charles T. </a:t>
            </a:r>
            <a:r>
              <a:rPr lang="en-US" sz="2400" dirty="0" err="1">
                <a:solidFill>
                  <a:schemeClr val="tx1"/>
                </a:solidFill>
              </a:rPr>
              <a:t>Brusaw</a:t>
            </a:r>
            <a:r>
              <a:rPr lang="en-US" sz="2400" dirty="0">
                <a:solidFill>
                  <a:schemeClr val="tx1"/>
                </a:solidFill>
              </a:rPr>
              <a:t>, </a:t>
            </a:r>
            <a:r>
              <a:rPr lang="en-US" sz="2400" b="1" dirty="0">
                <a:solidFill>
                  <a:schemeClr val="tx1"/>
                </a:solidFill>
              </a:rPr>
              <a:t>The Business Writer's Handbook</a:t>
            </a:r>
            <a:r>
              <a:rPr lang="en-US" sz="2400" dirty="0">
                <a:solidFill>
                  <a:schemeClr val="tx1"/>
                </a:solidFill>
              </a:rPr>
              <a:t> 10</a:t>
            </a:r>
            <a:r>
              <a:rPr lang="en-US" sz="2400" baseline="30000" dirty="0">
                <a:solidFill>
                  <a:schemeClr val="tx1"/>
                </a:solidFill>
              </a:rPr>
              <a:t>th</a:t>
            </a:r>
            <a:r>
              <a:rPr lang="en-US" sz="2400" dirty="0">
                <a:solidFill>
                  <a:schemeClr val="tx1"/>
                </a:solidFill>
              </a:rPr>
              <a:t> Edition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Mike </a:t>
            </a:r>
            <a:r>
              <a:rPr lang="en-US" sz="2400" dirty="0">
                <a:solidFill>
                  <a:schemeClr val="tx1"/>
                </a:solidFill>
              </a:rPr>
              <a:t>Markel, </a:t>
            </a:r>
            <a:r>
              <a:rPr lang="en-US" sz="2400" b="1" dirty="0">
                <a:solidFill>
                  <a:schemeClr val="tx1"/>
                </a:solidFill>
              </a:rPr>
              <a:t>Technical Communication</a:t>
            </a:r>
            <a:r>
              <a:rPr lang="en-US" sz="2400" dirty="0">
                <a:solidFill>
                  <a:schemeClr val="tx1"/>
                </a:solidFill>
              </a:rPr>
              <a:t> 10</a:t>
            </a:r>
            <a:r>
              <a:rPr lang="en-US" sz="2400" baseline="30000" dirty="0">
                <a:solidFill>
                  <a:schemeClr val="tx1"/>
                </a:solidFill>
              </a:rPr>
              <a:t>th</a:t>
            </a:r>
            <a:r>
              <a:rPr lang="en-US" sz="2400" dirty="0">
                <a:solidFill>
                  <a:schemeClr val="tx1"/>
                </a:solidFill>
              </a:rPr>
              <a:t> Edition</a:t>
            </a:r>
          </a:p>
        </p:txBody>
      </p:sp>
      <p:pic>
        <p:nvPicPr>
          <p:cNvPr id="4" name="Slid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958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2032000" y="719666"/>
          <a:ext cx="8618828" cy="52432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09414"/>
                <a:gridCol w="4309414"/>
              </a:tblGrid>
              <a:tr h="52432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Negative Wording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Positive Wording</a:t>
                      </a:r>
                      <a:endParaRPr lang="en-US" sz="2400" b="1" dirty="0"/>
                    </a:p>
                  </a:txBody>
                  <a:tcPr/>
                </a:tc>
              </a:tr>
              <a:tr h="471892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We cannot process your claim because the necessary forms have not been completed</a:t>
                      </a:r>
                    </a:p>
                    <a:p>
                      <a:endParaRPr lang="en-US" sz="2400" dirty="0" smtClean="0"/>
                    </a:p>
                    <a:p>
                      <a:r>
                        <a:rPr lang="en-US" sz="2400" dirty="0" smtClean="0"/>
                        <a:t>We do not take phone call after 3:00 PM on Fridays</a:t>
                      </a:r>
                    </a:p>
                    <a:p>
                      <a:endParaRPr lang="en-US" sz="2400" dirty="0" smtClean="0"/>
                    </a:p>
                    <a:p>
                      <a:r>
                        <a:rPr lang="en-US" sz="2400" dirty="0" smtClean="0"/>
                        <a:t>We closed your case because we never received the information requested in our letter of</a:t>
                      </a:r>
                      <a:r>
                        <a:rPr lang="en-US" sz="2400" baseline="0" dirty="0" smtClean="0"/>
                        <a:t> April 2.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Your claim can be processed as soon as you complete the necessary forms.</a:t>
                      </a:r>
                    </a:p>
                    <a:p>
                      <a:endParaRPr lang="en-US" sz="2400" dirty="0" smtClean="0"/>
                    </a:p>
                    <a:p>
                      <a:r>
                        <a:rPr lang="en-US" sz="2400" dirty="0" smtClean="0"/>
                        <a:t>You may reach us by telephone on Fridays until 3 PM.</a:t>
                      </a:r>
                    </a:p>
                    <a:p>
                      <a:endParaRPr lang="en-US" sz="2400" dirty="0" smtClean="0"/>
                    </a:p>
                    <a:p>
                      <a:r>
                        <a:rPr lang="en-US" sz="2400" dirty="0" smtClean="0"/>
                        <a:t>Your case will be reactivated as soon as you provide the information requested in out April 2 letter.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Slide 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38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8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0908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Positive Language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25564"/>
            <a:ext cx="11049000" cy="1430184"/>
          </a:xfrm>
        </p:spPr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lang="en-US" sz="2600" b="1" dirty="0">
                <a:solidFill>
                  <a:prstClr val="black"/>
                </a:solidFill>
                <a:cs typeface="Times New Roman" panose="02020603050405020304" pitchFamily="18" charset="0"/>
              </a:rPr>
              <a:t>What are the possible alternatives of “no problem” to make your readers feel positive?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65123" y="2595716"/>
            <a:ext cx="998465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You are welcome/You're welcome.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It was my pleasure/My pleasure.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We're here to help!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Thank you!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Thanks for asking about our ...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Thanks for the question, which helped me update our instructions.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I'm glad to hear I helped.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Thanks for letting me know I was helpful.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Nice to know I helped.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We appreciate your business.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We appreciate your business, and I'm here to help.</a:t>
            </a:r>
          </a:p>
        </p:txBody>
      </p:sp>
    </p:spTree>
    <p:extLst>
      <p:ext uri="{BB962C8B-B14F-4D97-AF65-F5344CB8AC3E}">
        <p14:creationId xmlns:p14="http://schemas.microsoft.com/office/powerpoint/2010/main" val="179462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-265471" y="-2457373"/>
            <a:ext cx="9716562" cy="1136723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716562" y="294968"/>
            <a:ext cx="24754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 suggested revision of letter’s opening paragraph:</a:t>
            </a:r>
          </a:p>
          <a:p>
            <a:endParaRPr lang="en-US" sz="2000" dirty="0"/>
          </a:p>
          <a:p>
            <a:r>
              <a:rPr lang="en-US" sz="2000" b="1" dirty="0" smtClean="0"/>
              <a:t>Thank you for purchasing our product and for taking time to contact us about it. We apologize for the unsatisfactory condition of your Superior microwave dinner.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91128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lum bright="-20000" contrast="40000"/>
          </a:blip>
          <a:stretch>
            <a:fillRect/>
          </a:stretch>
        </p:blipFill>
        <p:spPr>
          <a:xfrm>
            <a:off x="-340543" y="-289567"/>
            <a:ext cx="12916000" cy="71475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4546" y="193183"/>
            <a:ext cx="25500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EXAMPLE 4. </a:t>
            </a:r>
          </a:p>
          <a:p>
            <a:r>
              <a:rPr lang="en-US" sz="2800" b="1" i="1" dirty="0" smtClean="0"/>
              <a:t>Politeness</a:t>
            </a:r>
            <a:endParaRPr 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29663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544" y="-177020"/>
            <a:ext cx="9890456" cy="70350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3982065"/>
            <a:ext cx="2507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Paragraph-breaks segment the content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221226" y="5501148"/>
            <a:ext cx="21275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Polite closing and offer of assistance reinforce positive tone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04745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1.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297" y="1361141"/>
            <a:ext cx="11613324" cy="471881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Locate an example of technical communication, such as users guide, manual, or a document borrowed from a family member or an acquaintance who works, and prepare a brief analysis in which you explain: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2400" dirty="0" smtClean="0">
                <a:solidFill>
                  <a:schemeClr val="tx1"/>
                </a:solidFill>
              </a:rPr>
              <a:t>The purpose for which the piece was written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2400" dirty="0" smtClean="0">
                <a:solidFill>
                  <a:schemeClr val="tx1"/>
                </a:solidFill>
              </a:rPr>
              <a:t>The apparent readers and their needs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2400" dirty="0" smtClean="0">
                <a:solidFill>
                  <a:schemeClr val="tx1"/>
                </a:solidFill>
              </a:rPr>
              <a:t>The way in which the examples differ from typical academic writing</a:t>
            </a:r>
          </a:p>
          <a:p>
            <a:pPr marL="514350" indent="-514350">
              <a:buFont typeface="+mj-lt"/>
              <a:buAutoNum type="arabicParenR"/>
            </a:pPr>
            <a:r>
              <a:rPr lang="en-US" sz="2400" dirty="0" smtClean="0">
                <a:solidFill>
                  <a:schemeClr val="tx1"/>
                </a:solidFill>
              </a:rPr>
              <a:t>The relative success with which the piece conveys the message (organization, special features of technical writing)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4" name="Slide 2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214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132" y="2436028"/>
            <a:ext cx="4508715" cy="2187227"/>
          </a:xfrm>
        </p:spPr>
        <p:txBody>
          <a:bodyPr/>
          <a:lstStyle/>
          <a:p>
            <a:pPr algn="r"/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Technical Writing</a:t>
            </a:r>
            <a:endParaRPr lang="en-US" sz="4400" dirty="0"/>
          </a:p>
        </p:txBody>
      </p:sp>
      <p:pic>
        <p:nvPicPr>
          <p:cNvPr id="4" name="Slide 2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ABC Format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744" y="1379095"/>
            <a:ext cx="7195279" cy="5276538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Abstract: </a:t>
            </a:r>
            <a:r>
              <a:rPr lang="en-US" sz="2400" dirty="0">
                <a:solidFill>
                  <a:schemeClr val="tx1"/>
                </a:solidFill>
              </a:rPr>
              <a:t>A brief beginning component is represented by the narrow top of </a:t>
            </a:r>
            <a:r>
              <a:rPr lang="en-US" sz="2400" dirty="0" smtClean="0">
                <a:solidFill>
                  <a:schemeClr val="tx1"/>
                </a:solidFill>
              </a:rPr>
              <a:t>the diamond</a:t>
            </a:r>
            <a:r>
              <a:rPr lang="en-US" sz="2400" dirty="0">
                <a:solidFill>
                  <a:schemeClr val="tx1"/>
                </a:solidFill>
              </a:rPr>
              <a:t>, which leads into the body.</a:t>
            </a:r>
          </a:p>
          <a:p>
            <a:r>
              <a:rPr lang="en-US" sz="2400" b="1" dirty="0" smtClean="0">
                <a:solidFill>
                  <a:schemeClr val="tx1"/>
                </a:solidFill>
              </a:rPr>
              <a:t>Body</a:t>
            </a:r>
            <a:r>
              <a:rPr lang="en-US" sz="2400" b="1" dirty="0">
                <a:solidFill>
                  <a:schemeClr val="tx1"/>
                </a:solidFill>
              </a:rPr>
              <a:t>: </a:t>
            </a:r>
            <a:r>
              <a:rPr lang="en-US" sz="2400" dirty="0">
                <a:solidFill>
                  <a:schemeClr val="tx1"/>
                </a:solidFill>
              </a:rPr>
              <a:t>The longer middle component is represented by the broad, expansive </a:t>
            </a:r>
            <a:r>
              <a:rPr lang="en-US" sz="2400" dirty="0" smtClean="0">
                <a:solidFill>
                  <a:schemeClr val="tx1"/>
                </a:solidFill>
              </a:rPr>
              <a:t>portion of </a:t>
            </a:r>
            <a:r>
              <a:rPr lang="en-US" sz="2400" dirty="0">
                <a:solidFill>
                  <a:schemeClr val="tx1"/>
                </a:solidFill>
              </a:rPr>
              <a:t>the diamond figure.</a:t>
            </a:r>
          </a:p>
          <a:p>
            <a:r>
              <a:rPr lang="en-US" sz="2400" b="1" dirty="0" smtClean="0">
                <a:solidFill>
                  <a:schemeClr val="tx1"/>
                </a:solidFill>
              </a:rPr>
              <a:t>Conclusion</a:t>
            </a:r>
            <a:r>
              <a:rPr lang="en-US" sz="2400" b="1" dirty="0">
                <a:solidFill>
                  <a:schemeClr val="tx1"/>
                </a:solidFill>
              </a:rPr>
              <a:t>: </a:t>
            </a:r>
            <a:r>
              <a:rPr lang="en-US" sz="2400" dirty="0">
                <a:solidFill>
                  <a:schemeClr val="tx1"/>
                </a:solidFill>
              </a:rPr>
              <a:t>A brief ending component is represented by the narrow bottom of </a:t>
            </a:r>
            <a:r>
              <a:rPr lang="en-US" sz="2400" dirty="0" smtClean="0">
                <a:solidFill>
                  <a:schemeClr val="tx1"/>
                </a:solidFill>
              </a:rPr>
              <a:t>the diamond</a:t>
            </a:r>
            <a:r>
              <a:rPr lang="en-US" sz="2400" dirty="0">
                <a:solidFill>
                  <a:schemeClr val="tx1"/>
                </a:solidFill>
              </a:rPr>
              <a:t>, which leads away from the body</a:t>
            </a:r>
            <a:r>
              <a:rPr lang="en-US" sz="2400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lum bright="-20000" contrast="40000"/>
          </a:blip>
          <a:stretch>
            <a:fillRect/>
          </a:stretch>
        </p:blipFill>
        <p:spPr>
          <a:xfrm>
            <a:off x="7719934" y="1901486"/>
            <a:ext cx="4326021" cy="3873125"/>
          </a:xfrm>
          <a:prstGeom prst="rect">
            <a:avLst/>
          </a:prstGeom>
        </p:spPr>
      </p:pic>
      <p:pic>
        <p:nvPicPr>
          <p:cNvPr id="5" name="Slide 2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9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7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Patterns of Organization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8220" y="1495841"/>
            <a:ext cx="5577590" cy="4425274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Sequence</a:t>
            </a:r>
          </a:p>
          <a:p>
            <a:r>
              <a:rPr lang="en-US" sz="2400" dirty="0">
                <a:solidFill>
                  <a:schemeClr val="tx1"/>
                </a:solidFill>
              </a:rPr>
              <a:t>Classification</a:t>
            </a:r>
          </a:p>
          <a:p>
            <a:r>
              <a:rPr lang="en-US" sz="2400" dirty="0">
                <a:solidFill>
                  <a:schemeClr val="tx1"/>
                </a:solidFill>
              </a:rPr>
              <a:t>Division</a:t>
            </a:r>
          </a:p>
          <a:p>
            <a:r>
              <a:rPr lang="en-US" sz="2400" dirty="0">
                <a:solidFill>
                  <a:schemeClr val="tx1"/>
                </a:solidFill>
              </a:rPr>
              <a:t>Comparison/Contrast</a:t>
            </a:r>
          </a:p>
          <a:p>
            <a:r>
              <a:rPr lang="en-US" sz="2400" dirty="0">
                <a:solidFill>
                  <a:schemeClr val="tx1"/>
                </a:solidFill>
              </a:rPr>
              <a:t>General to Specific (or Vice </a:t>
            </a:r>
            <a:r>
              <a:rPr lang="en-US" sz="2400" dirty="0" smtClean="0">
                <a:solidFill>
                  <a:schemeClr val="tx1"/>
                </a:solidFill>
              </a:rPr>
              <a:t>Versa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</a:p>
          <a:p>
            <a:r>
              <a:rPr lang="en-US" sz="2400" dirty="0">
                <a:solidFill>
                  <a:schemeClr val="tx1"/>
                </a:solidFill>
              </a:rPr>
              <a:t>Problem/Solution</a:t>
            </a:r>
          </a:p>
        </p:txBody>
      </p:sp>
      <p:pic>
        <p:nvPicPr>
          <p:cNvPr id="4" name="Slide 2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6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3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434" y="1745413"/>
            <a:ext cx="10749367" cy="475163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S. Pfeiffer, William George</a:t>
            </a:r>
            <a:r>
              <a:rPr lang="en-US" sz="2400" dirty="0" smtClean="0">
                <a:solidFill>
                  <a:schemeClr val="tx1"/>
                </a:solidFill>
              </a:rPr>
              <a:t>. </a:t>
            </a:r>
            <a:r>
              <a:rPr lang="en-US" sz="2400" b="1" i="1" dirty="0">
                <a:solidFill>
                  <a:schemeClr val="tx1"/>
                </a:solidFill>
              </a:rPr>
              <a:t>Technical Writing: A Practical Approach</a:t>
            </a:r>
            <a:r>
              <a:rPr lang="en-US" sz="2400" i="1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(Pearson), 2012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err="1">
                <a:solidFill>
                  <a:schemeClr val="tx1"/>
                </a:solidFill>
              </a:rPr>
              <a:t>Lannon</a:t>
            </a:r>
            <a:r>
              <a:rPr lang="en-US" sz="2400" dirty="0">
                <a:solidFill>
                  <a:schemeClr val="tx1"/>
                </a:solidFill>
              </a:rPr>
              <a:t> &amp; </a:t>
            </a:r>
            <a:r>
              <a:rPr lang="en-US" sz="2400" dirty="0" err="1">
                <a:solidFill>
                  <a:schemeClr val="tx1"/>
                </a:solidFill>
              </a:rPr>
              <a:t>Gurak</a:t>
            </a:r>
            <a:r>
              <a:rPr lang="en-US" sz="2400" dirty="0">
                <a:solidFill>
                  <a:schemeClr val="tx1"/>
                </a:solidFill>
              </a:rPr>
              <a:t>, </a:t>
            </a:r>
            <a:r>
              <a:rPr lang="en-US" sz="2400" b="1" i="1" dirty="0">
                <a:solidFill>
                  <a:schemeClr val="tx1"/>
                </a:solidFill>
              </a:rPr>
              <a:t>Technical Communication</a:t>
            </a:r>
            <a:r>
              <a:rPr lang="en-US" sz="2400" dirty="0">
                <a:solidFill>
                  <a:schemeClr val="tx1"/>
                </a:solidFill>
              </a:rPr>
              <a:t>., 14th </a:t>
            </a:r>
            <a:r>
              <a:rPr lang="en-US" sz="2400" dirty="0" smtClean="0">
                <a:solidFill>
                  <a:schemeClr val="tx1"/>
                </a:solidFill>
              </a:rPr>
              <a:t>Edition, 2016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127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Course Evaluation Criteria</a:t>
            </a:r>
            <a:endParaRPr lang="en-US" sz="40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134414" y="1822394"/>
          <a:ext cx="5214870" cy="2850742"/>
        </p:xfrm>
        <a:graphic>
          <a:graphicData uri="http://schemas.openxmlformats.org/drawingml/2006/table">
            <a:tbl>
              <a:tblPr firstRow="1" firstCol="1" bandRow="1"/>
              <a:tblGrid>
                <a:gridCol w="3601064"/>
                <a:gridCol w="1613806"/>
              </a:tblGrid>
              <a:tr h="55150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Midterms (I &amp; II)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</a:t>
                      </a:r>
                      <a:endParaRPr lang="en-US" sz="24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536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Quiz (I, II &amp; III)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</a:t>
                      </a:r>
                      <a:endParaRPr lang="en-US" sz="24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6187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Assignments (I, II &amp; III)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</a:t>
                      </a:r>
                      <a:endParaRPr lang="en-US" sz="24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6187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Final Project</a:t>
                      </a:r>
                      <a:endParaRPr lang="en-US" sz="24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</a:t>
                      </a:r>
                      <a:endParaRPr lang="en-US" sz="24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5150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Final</a:t>
                      </a:r>
                      <a:endParaRPr lang="en-US" sz="24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+mn-lt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50</a:t>
                      </a:r>
                      <a:endParaRPr lang="en-US" sz="24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" name="Slide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653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155" y="1635616"/>
            <a:ext cx="7115041" cy="4486273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sz="4900" dirty="0" smtClean="0">
                <a:solidFill>
                  <a:schemeClr val="tx1"/>
                </a:solidFill>
              </a:rPr>
              <a:t>Think about the following tasks:</a:t>
            </a:r>
          </a:p>
          <a:p>
            <a:pPr lvl="1"/>
            <a:r>
              <a:rPr lang="en-US" sz="4900" dirty="0" smtClean="0">
                <a:solidFill>
                  <a:schemeClr val="tx1"/>
                </a:solidFill>
              </a:rPr>
              <a:t>Assemble an exercise machine</a:t>
            </a:r>
          </a:p>
          <a:p>
            <a:pPr lvl="1"/>
            <a:r>
              <a:rPr lang="en-US" sz="4900" dirty="0" smtClean="0">
                <a:solidFill>
                  <a:schemeClr val="tx1"/>
                </a:solidFill>
              </a:rPr>
              <a:t>Install a new microwave, printer </a:t>
            </a:r>
          </a:p>
          <a:p>
            <a:pPr lvl="1"/>
            <a:r>
              <a:rPr lang="en-US" sz="4900" dirty="0" smtClean="0">
                <a:solidFill>
                  <a:schemeClr val="tx1"/>
                </a:solidFill>
              </a:rPr>
              <a:t>Find an answer related to safety of  a flu shot</a:t>
            </a:r>
          </a:p>
          <a:p>
            <a:pPr lvl="1"/>
            <a:r>
              <a:rPr lang="en-US" sz="4900" dirty="0" smtClean="0">
                <a:solidFill>
                  <a:schemeClr val="tx1"/>
                </a:solidFill>
              </a:rPr>
              <a:t>Make a decision about offshore investment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5155" y="163000"/>
            <a:ext cx="108826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Technical communication is the exchange of information that helps people interact with technology and solve complex problems.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7487" y="4121239"/>
            <a:ext cx="4837515" cy="2477169"/>
          </a:xfrm>
          <a:prstGeom prst="rect">
            <a:avLst/>
          </a:prstGeom>
        </p:spPr>
      </p:pic>
      <p:pic>
        <p:nvPicPr>
          <p:cNvPr id="5" name="Slide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51679" y="5524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8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315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82286"/>
              </p:ext>
            </p:extLst>
          </p:nvPr>
        </p:nvGraphicFramePr>
        <p:xfrm>
          <a:off x="206063" y="193182"/>
          <a:ext cx="11706894" cy="6471364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489387"/>
                <a:gridCol w="2412911"/>
                <a:gridCol w="1951149"/>
                <a:gridCol w="1951149"/>
                <a:gridCol w="2034862"/>
                <a:gridCol w="1867436"/>
              </a:tblGrid>
              <a:tr h="1091316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Features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Purpose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Writer’s Knowledge of Topic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Audience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Criteria of Evaluation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Graphic Elements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</a:tr>
              <a:tr h="2728288"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Academic Writing</a:t>
                      </a:r>
                      <a:endParaRPr lang="en-US" sz="2000" b="1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Communicating what</a:t>
                      </a:r>
                      <a:r>
                        <a:rPr lang="en-US" sz="2400" baseline="0" dirty="0" smtClean="0"/>
                        <a:t> the student knows about the topic to earn a high grade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Less than the teacher who evaluates the writing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The teacher who assigned the project or classmates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Depth,</a:t>
                      </a:r>
                      <a:r>
                        <a:rPr lang="en-US" sz="2400" baseline="0" dirty="0" smtClean="0"/>
                        <a:t> logic, clarity, unity, supporting evidence, and grammar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Sometimes used to explain and persuade</a:t>
                      </a:r>
                      <a:endParaRPr lang="en-US" sz="2400" dirty="0"/>
                    </a:p>
                  </a:txBody>
                  <a:tcPr/>
                </a:tc>
              </a:tr>
              <a:tr h="2400894">
                <a:tc>
                  <a:txBody>
                    <a:bodyPr/>
                    <a:lstStyle/>
                    <a:p>
                      <a:r>
                        <a:rPr lang="en-US" sz="2000" b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Workplace</a:t>
                      </a:r>
                      <a:r>
                        <a:rPr lang="en-US" sz="2000" b="1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 Writing</a:t>
                      </a:r>
                      <a:endParaRPr lang="en-US" sz="2000" b="1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Getting something done within</a:t>
                      </a:r>
                      <a:r>
                        <a:rPr lang="en-US" sz="2400" baseline="0" dirty="0" smtClean="0"/>
                        <a:t> an organization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Usually more than the reader’s knowledge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Often several people with differing professional backgrounds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Clear content organization,</a:t>
                      </a:r>
                      <a:r>
                        <a:rPr lang="en-US" sz="2400" baseline="0" dirty="0" smtClean="0"/>
                        <a:t> appropriate to the needs of busy readers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Frequently used to help readers find</a:t>
                      </a:r>
                      <a:r>
                        <a:rPr lang="en-US" sz="2400" baseline="0" dirty="0" smtClean="0"/>
                        <a:t> information and understand ideas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Slide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168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8647" y="270456"/>
            <a:ext cx="9954922" cy="6220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At </a:t>
            </a:r>
            <a:r>
              <a:rPr lang="en-US" sz="2400" b="1" dirty="0" smtClean="0"/>
              <a:t>workplace</a:t>
            </a:r>
            <a:r>
              <a:rPr lang="en-US" sz="2400" dirty="0" smtClean="0"/>
              <a:t> we are both the consumers and producers of technical communication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We write and communicate through digital tools more than ever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We often forget to pay attention to basic professional standards for workplace communication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017430" y="1052848"/>
            <a:ext cx="104576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/>
              <a:t>Medical professionals, psychologist, social worker or accountant, keep precise records that are increasingly, a basis of legal action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/>
              <a:t>Scientist report on research and explain its significance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/>
              <a:t>Managers write memos, personnel evaluation, inspection reports and given oral presentations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/>
              <a:t>Lab or service technicians keep daily activity records and help train coworkers in </a:t>
            </a:r>
            <a:r>
              <a:rPr lang="en-US" sz="2400" dirty="0" smtClean="0"/>
              <a:t>installing, using </a:t>
            </a:r>
            <a:r>
              <a:rPr lang="en-US" sz="2400" dirty="0"/>
              <a:t>or servicing equipment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/>
              <a:t>An attorney will research and interpret the law of clients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2655" y="4099836"/>
            <a:ext cx="2293334" cy="2598778"/>
          </a:xfrm>
          <a:prstGeom prst="rect">
            <a:avLst/>
          </a:prstGeom>
        </p:spPr>
      </p:pic>
      <p:pic>
        <p:nvPicPr>
          <p:cNvPr id="5" name="Slide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63154" y="578421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97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487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Technical Writing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4"/>
            <a:ext cx="10198993" cy="4729721"/>
          </a:xfrm>
        </p:spPr>
        <p:txBody>
          <a:bodyPr>
            <a:normAutofit/>
          </a:bodyPr>
          <a:lstStyle/>
          <a:p>
            <a:pPr marL="514350" lvl="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Contextualized (context based/ situation oriented)</a:t>
            </a:r>
          </a:p>
          <a:p>
            <a:pPr marL="514350" lvl="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Purposeful (objective)</a:t>
            </a:r>
          </a:p>
          <a:p>
            <a:pPr marL="514350" lvl="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Directional (specific audience)</a:t>
            </a:r>
          </a:p>
          <a:p>
            <a:pPr marL="514350" lvl="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Realistic (factual and verifiable)</a:t>
            </a:r>
          </a:p>
          <a:p>
            <a:pPr marL="514350" lvl="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Outcome-based (achieves targets)</a:t>
            </a:r>
          </a:p>
          <a:p>
            <a:pPr marL="514350" lvl="0" indent="-51435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</a:rPr>
              <a:t>Interdisciplinary (multiple fields)</a:t>
            </a:r>
          </a:p>
        </p:txBody>
      </p:sp>
      <p:pic>
        <p:nvPicPr>
          <p:cNvPr id="4" name="Slide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58250" y="5238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0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lum bright="-20000" contrast="40000"/>
          </a:blip>
          <a:stretch>
            <a:fillRect/>
          </a:stretch>
        </p:blipFill>
        <p:spPr>
          <a:xfrm>
            <a:off x="1970233" y="-478552"/>
            <a:ext cx="7275367" cy="7521327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 rot="16200000">
            <a:off x="-4138321" y="275090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/>
              <a:t>An Effective Technical Document</a:t>
            </a:r>
            <a:endParaRPr lang="en-US" sz="3600" b="1" dirty="0"/>
          </a:p>
        </p:txBody>
      </p:sp>
      <p:pic>
        <p:nvPicPr>
          <p:cNvPr id="4" name="Slide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45600" y="49120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619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3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2597113" y="2825983"/>
            <a:ext cx="6858000" cy="1206034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Lucida Sans" panose="020B0602030504020204" pitchFamily="34" charset="0"/>
              </a:rPr>
              <a:t>TECHNICAL DOCUMENTS</a:t>
            </a:r>
            <a:endParaRPr lang="en-US" b="1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867145" y="23611"/>
          <a:ext cx="7279425" cy="6834389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7279425"/>
              </a:tblGrid>
              <a:tr h="362159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Correspondence</a:t>
                      </a:r>
                      <a:endParaRPr lang="en-US" sz="2000" dirty="0"/>
                    </a:p>
                  </a:txBody>
                  <a:tcPr/>
                </a:tc>
              </a:tr>
              <a:tr h="59906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Memos to your boss and</a:t>
                      </a:r>
                      <a:r>
                        <a:rPr lang="en-US" sz="2000" baseline="0" dirty="0" smtClean="0"/>
                        <a:t> to your </a:t>
                      </a:r>
                    </a:p>
                    <a:p>
                      <a:r>
                        <a:rPr lang="en-US" sz="2000" baseline="0" dirty="0" smtClean="0"/>
                        <a:t>Routine letters to customers, vendors </a:t>
                      </a:r>
                      <a:r>
                        <a:rPr lang="en-US" sz="2000" baseline="0" dirty="0" err="1" smtClean="0"/>
                        <a:t>etc</a:t>
                      </a:r>
                      <a:endParaRPr lang="en-US" sz="2000" baseline="0" dirty="0" smtClean="0"/>
                    </a:p>
                    <a:p>
                      <a:r>
                        <a:rPr lang="en-US" sz="2000" baseline="0" dirty="0" smtClean="0"/>
                        <a:t>Letters to customers</a:t>
                      </a:r>
                    </a:p>
                    <a:p>
                      <a:r>
                        <a:rPr lang="en-US" sz="2000" baseline="0" dirty="0" smtClean="0"/>
                        <a:t>Sales letters to potential customers</a:t>
                      </a:r>
                    </a:p>
                    <a:p>
                      <a:r>
                        <a:rPr lang="en-US" sz="2000" baseline="0" dirty="0" smtClean="0"/>
                        <a:t>Electronic mail to co-workers or customers</a:t>
                      </a:r>
                      <a:endParaRPr lang="en-US" sz="2000" dirty="0"/>
                    </a:p>
                  </a:txBody>
                  <a:tcPr/>
                </a:tc>
              </a:tr>
              <a:tr h="311737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Short Reports</a:t>
                      </a:r>
                      <a:endParaRPr lang="en-US" sz="2000" b="1" dirty="0"/>
                    </a:p>
                  </a:txBody>
                  <a:tcPr/>
                </a:tc>
              </a:tr>
              <a:tr h="59906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Analysis of problem</a:t>
                      </a:r>
                    </a:p>
                    <a:p>
                      <a:r>
                        <a:rPr lang="en-US" sz="2000" dirty="0" smtClean="0"/>
                        <a:t>Recommendation</a:t>
                      </a:r>
                    </a:p>
                    <a:p>
                      <a:r>
                        <a:rPr lang="en-US" sz="2000" dirty="0" smtClean="0"/>
                        <a:t>Equipment</a:t>
                      </a:r>
                      <a:r>
                        <a:rPr lang="en-US" sz="2000" baseline="0" dirty="0" smtClean="0"/>
                        <a:t> Evaluation</a:t>
                      </a:r>
                    </a:p>
                    <a:p>
                      <a:r>
                        <a:rPr lang="en-US" sz="2000" baseline="0" dirty="0" smtClean="0"/>
                        <a:t>Progress or periodic report</a:t>
                      </a:r>
                    </a:p>
                    <a:p>
                      <a:r>
                        <a:rPr lang="en-US" sz="2000" baseline="0" dirty="0" smtClean="0"/>
                        <a:t>Description of results of a laboratory work or a company trip</a:t>
                      </a:r>
                      <a:endParaRPr lang="en-US" sz="2000" dirty="0"/>
                    </a:p>
                  </a:txBody>
                  <a:tcPr/>
                </a:tc>
              </a:tr>
              <a:tr h="377225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Long Reports</a:t>
                      </a:r>
                      <a:endParaRPr lang="en-US" sz="2000" b="1" dirty="0"/>
                    </a:p>
                  </a:txBody>
                  <a:tcPr/>
                </a:tc>
              </a:tr>
              <a:tr h="59906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Project report in field or laboratory work</a:t>
                      </a:r>
                    </a:p>
                    <a:p>
                      <a:r>
                        <a:rPr lang="en-US" sz="2000" dirty="0" smtClean="0"/>
                        <a:t>Proposal and Feasibility study</a:t>
                      </a:r>
                      <a:endParaRPr lang="en-US" sz="2000" dirty="0"/>
                    </a:p>
                  </a:txBody>
                  <a:tcPr/>
                </a:tc>
              </a:tr>
              <a:tr h="403109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Other Examples</a:t>
                      </a:r>
                      <a:endParaRPr lang="en-US" sz="2000" b="1" dirty="0"/>
                    </a:p>
                  </a:txBody>
                  <a:tcPr/>
                </a:tc>
              </a:tr>
              <a:tr h="59906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Abstract or summary</a:t>
                      </a:r>
                      <a:r>
                        <a:rPr lang="en-US" sz="2000" baseline="0" dirty="0" smtClean="0"/>
                        <a:t> of technical articles</a:t>
                      </a:r>
                    </a:p>
                    <a:p>
                      <a:r>
                        <a:rPr lang="en-US" sz="2000" baseline="0" dirty="0" smtClean="0"/>
                        <a:t>Technical article or presentation</a:t>
                      </a:r>
                    </a:p>
                    <a:p>
                      <a:r>
                        <a:rPr lang="en-US" sz="2000" baseline="0" dirty="0" smtClean="0"/>
                        <a:t>Operation manual</a:t>
                      </a:r>
                    </a:p>
                    <a:p>
                      <a:r>
                        <a:rPr lang="en-US" sz="2000" baseline="0" dirty="0" smtClean="0"/>
                        <a:t>Website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Types of Document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471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7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elcome to PowerPoint.potx" id="{43699C43-EC89-4A55-9A99-3FD944590577}" vid="{3C36ED3A-1C33-4ECB-8650-37D568EF45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1584528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2012-06-20T23:39:00+00:00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TP102923943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843282</LocLastLocAttemptVersionLookup>
    <IsSearchable xmlns="4873beb7-5857-4685-be1f-d57550cc96cc">true</IsSearchable>
    <TemplateTemplateType xmlns="4873beb7-5857-4685-be1f-d57550cc96cc">PowerPoint Template - Slideshow Launch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LocMarketGroupTiers2 xmlns="4873beb7-5857-4685-be1f-d57550cc96cc" xsi:nil="true"/>
    <APAuthor xmlns="4873beb7-5857-4685-be1f-d57550cc96cc">
      <UserInfo>
        <DisplayName>REDMOND\v-sa</DisplayName>
        <AccountId>2467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</documentManagement>
</p:properties>
</file>

<file path=customXml/itemProps1.xml><?xml version="1.0" encoding="utf-8"?>
<ds:datastoreItem xmlns:ds="http://schemas.openxmlformats.org/officeDocument/2006/customXml" ds:itemID="{63EE7759-C66F-4EA4-9863-7EBA32518D3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3DEC53A-9DF1-4780-BE92-17E971B7A9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70C04F-E7AC-41AB-9C6D-1B1BB88BFF7F}">
  <ds:schemaRefs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4873beb7-5857-4685-be1f-d57550cc96cc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Welcome to PowerPoint 2013</Template>
  <TotalTime>451</TotalTime>
  <Words>1456</Words>
  <Application>Microsoft Office PowerPoint</Application>
  <PresentationFormat>Custom</PresentationFormat>
  <Paragraphs>213</Paragraphs>
  <Slides>29</Slides>
  <Notes>9</Notes>
  <HiddenSlides>0</HiddenSlides>
  <MMClips>20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WelcomeDoc</vt:lpstr>
      <vt:lpstr>Technical and Business Writing</vt:lpstr>
      <vt:lpstr>Technical and Business Writing</vt:lpstr>
      <vt:lpstr>Course Evaluation Criteria</vt:lpstr>
      <vt:lpstr>PowerPoint Presentation</vt:lpstr>
      <vt:lpstr>PowerPoint Presentation</vt:lpstr>
      <vt:lpstr>PowerPoint Presentation</vt:lpstr>
      <vt:lpstr>Features of Technical Writing</vt:lpstr>
      <vt:lpstr>PowerPoint Presentation</vt:lpstr>
      <vt:lpstr>TECHNICAL DOCUMENTS</vt:lpstr>
      <vt:lpstr>PowerPoint Presentation</vt:lpstr>
      <vt:lpstr>Purpose of Technical Writing</vt:lpstr>
      <vt:lpstr>Audience of Technical Writing</vt:lpstr>
      <vt:lpstr>Tone in Technical Writing</vt:lpstr>
      <vt:lpstr>Tone in Technical Writing</vt:lpstr>
      <vt:lpstr>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Positive Language</vt:lpstr>
      <vt:lpstr>PowerPoint Presentation</vt:lpstr>
      <vt:lpstr>PowerPoint Presentation</vt:lpstr>
      <vt:lpstr>PowerPoint Presentation</vt:lpstr>
      <vt:lpstr>Task 1.</vt:lpstr>
      <vt:lpstr>STRUCTURE</vt:lpstr>
      <vt:lpstr>ABC Format</vt:lpstr>
      <vt:lpstr>Patterns of Organization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PowerPoint</dc:title>
  <dc:creator>Windows User</dc:creator>
  <cp:lastModifiedBy>Hajra Ikram</cp:lastModifiedBy>
  <cp:revision>24</cp:revision>
  <dcterms:created xsi:type="dcterms:W3CDTF">2020-08-29T13:20:02Z</dcterms:created>
  <dcterms:modified xsi:type="dcterms:W3CDTF">2020-08-31T13:06:50Z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_TemplateID">
    <vt:lpwstr>TC029239449991</vt:lpwstr>
  </property>
  <property fmtid="{D5CDD505-2E9C-101B-9397-08002B2CF9AE}" pid="4" name="ContentTypeId">
    <vt:lpwstr>0x0101006EDDDB5EE6D98C44930B742096920B300400F5B6D36B3EF94B4E9A635CDF2A18F5B8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</Properties>
</file>

<file path=docProps/thumbnail.jpeg>
</file>